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Arimo" panose="020B0604020202020204" pitchFamily="34" charset="0"/>
      <p:regular r:id="rId13"/>
      <p:bold r:id="rId14"/>
      <p:italic r:id="rId15"/>
      <p:boldItalic r:id="rId16"/>
    </p:embeddedFont>
    <p:embeddedFont>
      <p:font typeface="Outfit Extra Bold" pitchFamily="2" charset="0"/>
      <p:regular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0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41DDC-777D-9403-8F75-0434B7932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547E06-B0C8-19E3-44CB-2A00FCEDA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00BBB-3B8F-4434-29AF-D4E25E62D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87E92-0513-5337-1239-D50898FD62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89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860"/>
            <a:ext cx="7556421" cy="1432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📊</a:t>
            </a:r>
            <a:r>
              <a:rPr lang="pt-BR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Administração de Marketing e Vendas</a:t>
            </a:r>
            <a:endParaRPr lang="pt-BR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1282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🎯</a:t>
            </a:r>
            <a:r>
              <a:rPr lang="pt-BR" sz="17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sz="1750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Objetivo:</a:t>
            </a:r>
            <a:r>
              <a:rPr lang="pt-BR" sz="17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Explicar as funções do marketing e vendas dentro das empresas, apresentar estratégias eficazes e mostrar como essas áreas estão conectadas no crescimento de um negócio.</a:t>
            </a:r>
            <a:endParaRPr lang="pt-BR" sz="1750"/>
          </a:p>
        </p:txBody>
      </p:sp>
      <p:sp>
        <p:nvSpPr>
          <p:cNvPr id="5" name="Text 2"/>
          <p:cNvSpPr/>
          <p:nvPr/>
        </p:nvSpPr>
        <p:spPr>
          <a:xfrm>
            <a:off x="793790" y="48566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🕒</a:t>
            </a:r>
            <a:r>
              <a:rPr lang="pt-BR" sz="17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sz="1750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Duração:</a:t>
            </a:r>
            <a:r>
              <a:rPr lang="pt-BR" sz="17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45 minutos</a:t>
            </a:r>
            <a:endParaRPr lang="pt-BR" sz="1750"/>
          </a:p>
        </p:txBody>
      </p:sp>
      <p:sp>
        <p:nvSpPr>
          <p:cNvPr id="6" name="Text 3"/>
          <p:cNvSpPr/>
          <p:nvPr/>
        </p:nvSpPr>
        <p:spPr>
          <a:xfrm>
            <a:off x="793790" y="54747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🎯</a:t>
            </a:r>
            <a:r>
              <a:rPr lang="pt-BR" sz="17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sz="1750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Público:</a:t>
            </a:r>
            <a:r>
              <a:rPr lang="pt-BR" sz="17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Estudantes do Ensino Médio Técnico</a:t>
            </a:r>
            <a:endParaRPr lang="pt-BR" sz="1750"/>
          </a:p>
        </p:txBody>
      </p:sp>
      <p:sp>
        <p:nvSpPr>
          <p:cNvPr id="7" name="Shape 4"/>
          <p:cNvSpPr/>
          <p:nvPr/>
        </p:nvSpPr>
        <p:spPr>
          <a:xfrm>
            <a:off x="793790" y="6109692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88983C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915591" y="6242328"/>
            <a:ext cx="11918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750"/>
              </a:lnSpc>
              <a:buNone/>
            </a:pPr>
            <a:r>
              <a:rPr lang="pt-BR" sz="750">
                <a:solidFill>
                  <a:srgbClr val="3C3838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FF</a:t>
            </a:r>
            <a:endParaRPr lang="pt-BR" sz="750"/>
          </a:p>
        </p:txBody>
      </p:sp>
      <p:sp>
        <p:nvSpPr>
          <p:cNvPr id="9" name="Text 6"/>
          <p:cNvSpPr/>
          <p:nvPr/>
        </p:nvSpPr>
        <p:spPr>
          <a:xfrm>
            <a:off x="1270040" y="6092785"/>
            <a:ext cx="30545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2200" b="1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por Fernando Fonseca</a:t>
            </a:r>
            <a:endParaRPr lang="pt-BR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232" y="248061"/>
            <a:ext cx="13581936" cy="475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pt-BR" sz="2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📌</a:t>
            </a:r>
            <a:r>
              <a:rPr lang="pt-BR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Reflexão e Encerramento</a:t>
            </a:r>
            <a:endParaRPr lang="pt-BR" sz="2900" dirty="0"/>
          </a:p>
        </p:txBody>
      </p:sp>
      <p:sp>
        <p:nvSpPr>
          <p:cNvPr id="3" name="Text 1"/>
          <p:cNvSpPr/>
          <p:nvPr/>
        </p:nvSpPr>
        <p:spPr>
          <a:xfrm>
            <a:off x="3050738" y="1805502"/>
            <a:ext cx="1887617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pt-BR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Marketing cria desejo</a:t>
            </a:r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524232" y="2129352"/>
            <a:ext cx="441412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Estratégias para atrair clientes</a:t>
            </a:r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355" y="1187053"/>
            <a:ext cx="4753570" cy="475357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86" y="2566571"/>
            <a:ext cx="210622" cy="2632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91926" y="1805502"/>
            <a:ext cx="232302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pt-BR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Vendas realizam a entrega</a:t>
            </a:r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9691926" y="2129352"/>
            <a:ext cx="4414242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Conversão do interesse em compra</a:t>
            </a:r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355" y="1187053"/>
            <a:ext cx="4753570" cy="475357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5355" y="2566571"/>
            <a:ext cx="210622" cy="2632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91926" y="4294622"/>
            <a:ext cx="1975842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pt-BR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Fidelização é essencial</a:t>
            </a:r>
            <a:endParaRPr lang="pt-BR"/>
          </a:p>
        </p:txBody>
      </p:sp>
      <p:sp>
        <p:nvSpPr>
          <p:cNvPr id="12" name="Text 6"/>
          <p:cNvSpPr/>
          <p:nvPr/>
        </p:nvSpPr>
        <p:spPr>
          <a:xfrm>
            <a:off x="9691926" y="4618472"/>
            <a:ext cx="4414242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Manter clientes é tão importante quanto vender</a:t>
            </a:r>
            <a:endParaRPr lang="pt-B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8355" y="1187053"/>
            <a:ext cx="4753570" cy="475357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355" y="4297740"/>
            <a:ext cx="210622" cy="26324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353222" y="4294622"/>
            <a:ext cx="2380417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pt-BR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Branding e presença digital</a:t>
            </a:r>
            <a:endParaRPr lang="pt-BR"/>
          </a:p>
        </p:txBody>
      </p:sp>
      <p:sp>
        <p:nvSpPr>
          <p:cNvPr id="16" name="Text 8"/>
          <p:cNvSpPr/>
          <p:nvPr/>
        </p:nvSpPr>
        <p:spPr>
          <a:xfrm>
            <a:off x="319515" y="4618472"/>
            <a:ext cx="441412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Empresas famosas investem em sua imagem</a:t>
            </a:r>
            <a:endParaRPr lang="pt-BR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8355" y="955038"/>
            <a:ext cx="4753570" cy="475357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4186" y="4297740"/>
            <a:ext cx="210622" cy="263247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524232" y="5838110"/>
            <a:ext cx="1358193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pt-BR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📌</a:t>
            </a: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Perguntas finais:</a:t>
            </a:r>
            <a:endParaRPr lang="pt-BR" dirty="0"/>
          </a:p>
        </p:txBody>
      </p:sp>
      <p:sp>
        <p:nvSpPr>
          <p:cNvPr id="20" name="Text 10"/>
          <p:cNvSpPr/>
          <p:nvPr/>
        </p:nvSpPr>
        <p:spPr>
          <a:xfrm>
            <a:off x="524232" y="6246137"/>
            <a:ext cx="1358193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❓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Qual marca vocês mais admiram?</a:t>
            </a:r>
            <a:endParaRPr lang="pt-BR"/>
          </a:p>
        </p:txBody>
      </p:sp>
      <p:sp>
        <p:nvSpPr>
          <p:cNvPr id="21" name="Text 11"/>
          <p:cNvSpPr/>
          <p:nvPr/>
        </p:nvSpPr>
        <p:spPr>
          <a:xfrm>
            <a:off x="524232" y="6654164"/>
            <a:ext cx="1358193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❓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Como o marketing influencia suas compras?</a:t>
            </a:r>
            <a:endParaRPr lang="pt-BR"/>
          </a:p>
        </p:txBody>
      </p:sp>
      <p:sp>
        <p:nvSpPr>
          <p:cNvPr id="22" name="Text 12"/>
          <p:cNvSpPr/>
          <p:nvPr/>
        </p:nvSpPr>
        <p:spPr>
          <a:xfrm>
            <a:off x="7211635" y="5857336"/>
            <a:ext cx="7200401" cy="200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pt-BR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📚</a:t>
            </a: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Tarefa de casa:</a:t>
            </a: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Pesquisem uma marca que gostam e respondam:</a:t>
            </a:r>
            <a:endParaRPr lang="pt-BR" dirty="0"/>
          </a:p>
        </p:txBody>
      </p:sp>
      <p:sp>
        <p:nvSpPr>
          <p:cNvPr id="23" name="Text 13"/>
          <p:cNvSpPr/>
          <p:nvPr/>
        </p:nvSpPr>
        <p:spPr>
          <a:xfrm>
            <a:off x="7211635" y="6265364"/>
            <a:ext cx="1358193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Como ela faz marketing?</a:t>
            </a:r>
            <a:endParaRPr lang="pt-BR"/>
          </a:p>
        </p:txBody>
      </p:sp>
      <p:sp>
        <p:nvSpPr>
          <p:cNvPr id="24" name="Text 14"/>
          <p:cNvSpPr/>
          <p:nvPr/>
        </p:nvSpPr>
        <p:spPr>
          <a:xfrm>
            <a:off x="7211635" y="6673391"/>
            <a:ext cx="1358193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Quais redes sociais usa?</a:t>
            </a:r>
            <a:endParaRPr lang="pt-BR"/>
          </a:p>
        </p:txBody>
      </p:sp>
      <p:sp>
        <p:nvSpPr>
          <p:cNvPr id="25" name="Text 15"/>
          <p:cNvSpPr/>
          <p:nvPr/>
        </p:nvSpPr>
        <p:spPr>
          <a:xfrm>
            <a:off x="7211635" y="7081418"/>
            <a:ext cx="1358193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Tem programas de fidelização?</a:t>
            </a:r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8" y="585788"/>
            <a:ext cx="13146881" cy="680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pt-BR" sz="41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📌</a:t>
            </a:r>
            <a:r>
              <a:rPr lang="pt-BR" sz="4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Introdução à Aula</a:t>
            </a:r>
            <a:endParaRPr lang="pt-BR" sz="4150" dirty="0"/>
          </a:p>
        </p:txBody>
      </p:sp>
      <p:sp>
        <p:nvSpPr>
          <p:cNvPr id="3" name="Text 1"/>
          <p:cNvSpPr/>
          <p:nvPr/>
        </p:nvSpPr>
        <p:spPr>
          <a:xfrm>
            <a:off x="745569" y="1777841"/>
            <a:ext cx="630983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📢</a:t>
            </a: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"Você já percebeu como algumas marcas são tão populares e vendem tanto?</a:t>
            </a:r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745569" y="2651046"/>
            <a:ext cx="630983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Como a Apple consegue lançar um novo iPhone e milhões de pessoas correm para comprar?</a:t>
            </a:r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745569" y="3524250"/>
            <a:ext cx="630983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Tudo isso acontece porque empresas utilizam estratégias de </a:t>
            </a: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marketing e vendas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atrair clientes e gerar lucro.</a:t>
            </a:r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45569" y="4397454"/>
            <a:ext cx="6309836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Hoje vamos aprender como o marketing influencia nossas decisões e como ele se conecta com as vendas no crescimento de uma empresa!"</a:t>
            </a:r>
            <a:endParaRPr lang="pt-B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14" y="1825704"/>
            <a:ext cx="6309836" cy="355008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82614" y="5615345"/>
            <a:ext cx="630983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🎬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Exemplo Prático:</a:t>
            </a:r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7582614" y="6147792"/>
            <a:ext cx="630983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✔️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Pense em um produto que você gosta muito (exemplo: um celular, uma roupa de marca, um restaurante famoso).</a:t>
            </a:r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7582614" y="7020997"/>
            <a:ext cx="630983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✔️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Agora, reflita: você comprou esse produto porque precisava ou porque o marketing te convenceu?</a:t>
            </a:r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8207154" cy="705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pt-BR" sz="43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📌</a:t>
            </a:r>
            <a:r>
              <a:rPr lang="pt-BR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O que é Marketing?</a:t>
            </a:r>
            <a:endParaRPr lang="pt-BR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1644134"/>
            <a:ext cx="552212" cy="5522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73" y="2417207"/>
            <a:ext cx="231171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Definição</a:t>
            </a:r>
            <a:endParaRPr lang="pt-BR" sz="2150"/>
          </a:p>
        </p:txBody>
      </p:sp>
      <p:sp>
        <p:nvSpPr>
          <p:cNvPr id="6" name="Text 2"/>
          <p:cNvSpPr/>
          <p:nvPr/>
        </p:nvSpPr>
        <p:spPr>
          <a:xfrm>
            <a:off x="773073" y="2894767"/>
            <a:ext cx="2311718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Marketing é o conjunto de estratégias usadas para atrair clientes, divulgar produtos e fortalecer marcas.</a:t>
            </a:r>
            <a:endParaRPr lang="pt-BR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022" y="1644134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16022" y="2417207"/>
            <a:ext cx="2311837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pt-BR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Mais que propaganda</a:t>
            </a:r>
            <a:endParaRPr lang="pt-BR" sz="2150" dirty="0"/>
          </a:p>
        </p:txBody>
      </p:sp>
      <p:sp>
        <p:nvSpPr>
          <p:cNvPr id="9" name="Text 4"/>
          <p:cNvSpPr/>
          <p:nvPr/>
        </p:nvSpPr>
        <p:spPr>
          <a:xfrm>
            <a:off x="3416022" y="3239810"/>
            <a:ext cx="2311837" cy="282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17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Marketing NÃO é só propaganda! Ele inclui pesquisas de mercado, estratégias de precificação, experiência do consumidor, branding e muito mais.</a:t>
            </a:r>
            <a:endParaRPr lang="pt-BR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091" y="1644134"/>
            <a:ext cx="552212" cy="5522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9091" y="2417207"/>
            <a:ext cx="231171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sz="215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Funções</a:t>
            </a:r>
            <a:endParaRPr lang="pt-BR" sz="2150"/>
          </a:p>
        </p:txBody>
      </p:sp>
      <p:sp>
        <p:nvSpPr>
          <p:cNvPr id="12" name="Text 6"/>
          <p:cNvSpPr/>
          <p:nvPr/>
        </p:nvSpPr>
        <p:spPr>
          <a:xfrm>
            <a:off x="6059091" y="2894767"/>
            <a:ext cx="2311718" cy="282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17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Criar desejo pelos produtos, atrair novos clientes e manter os antigos, melhorar a imagem da empresa, adaptar os produtos às necessidades do público.</a:t>
            </a:r>
            <a:endParaRPr lang="pt-BR" sz="1700"/>
          </a:p>
        </p:txBody>
      </p:sp>
      <p:sp>
        <p:nvSpPr>
          <p:cNvPr id="13" name="Text 7"/>
          <p:cNvSpPr/>
          <p:nvPr/>
        </p:nvSpPr>
        <p:spPr>
          <a:xfrm>
            <a:off x="773073" y="6315313"/>
            <a:ext cx="75978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170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📽</a:t>
            </a:r>
            <a:r>
              <a:rPr lang="pt-BR" sz="17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sz="1700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Filme recomendado:</a:t>
            </a:r>
            <a:r>
              <a:rPr lang="pt-BR" sz="17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sz="1700" i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"Fome de Poder" (Netflix)</a:t>
            </a:r>
            <a:r>
              <a:rPr lang="pt-BR" sz="17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Conta a história do crescimento do McDonald's.</a:t>
            </a:r>
            <a:endParaRPr lang="pt-BR" sz="1700"/>
          </a:p>
        </p:txBody>
      </p:sp>
      <p:sp>
        <p:nvSpPr>
          <p:cNvPr id="14" name="Text 8"/>
          <p:cNvSpPr/>
          <p:nvPr/>
        </p:nvSpPr>
        <p:spPr>
          <a:xfrm>
            <a:off x="773073" y="7270552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170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🔗</a:t>
            </a:r>
            <a:r>
              <a:rPr lang="pt-BR" sz="17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sz="1700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Site para aprofundamento:</a:t>
            </a:r>
            <a:r>
              <a:rPr lang="pt-BR" sz="17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www.mundodomarketing.com.br</a:t>
            </a:r>
            <a:endParaRPr lang="pt-BR"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174" y="498634"/>
            <a:ext cx="7776686" cy="568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pt-BR" sz="35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📌</a:t>
            </a:r>
            <a:r>
              <a:rPr lang="pt-BR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Exemplos de Marketing na Prática</a:t>
            </a:r>
            <a:endParaRPr lang="pt-BR" sz="3500" dirty="0"/>
          </a:p>
        </p:txBody>
      </p:sp>
      <p:sp>
        <p:nvSpPr>
          <p:cNvPr id="4" name="Shape 1"/>
          <p:cNvSpPr/>
          <p:nvPr/>
        </p:nvSpPr>
        <p:spPr>
          <a:xfrm>
            <a:off x="628174" y="1995458"/>
            <a:ext cx="7887652" cy="1049179"/>
          </a:xfrm>
          <a:prstGeom prst="roundRect">
            <a:avLst>
              <a:gd name="adj" fmla="val 718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815221" y="2182505"/>
            <a:ext cx="224337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Nike</a:t>
            </a:r>
            <a:endParaRPr lang="pt-BR" dirty="0"/>
          </a:p>
        </p:txBody>
      </p:sp>
      <p:sp>
        <p:nvSpPr>
          <p:cNvPr id="6" name="Text 3"/>
          <p:cNvSpPr/>
          <p:nvPr/>
        </p:nvSpPr>
        <p:spPr>
          <a:xfrm>
            <a:off x="815221" y="2570529"/>
            <a:ext cx="75135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Usa storytelling para inspirar consumidores (exemplo: "Just Do It").</a:t>
            </a:r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628174" y="4311879"/>
            <a:ext cx="7887652" cy="1443871"/>
          </a:xfrm>
          <a:prstGeom prst="roundRect">
            <a:avLst>
              <a:gd name="adj" fmla="val 52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815221" y="4498927"/>
            <a:ext cx="224337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Coca-Cola</a:t>
            </a:r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815221" y="4886951"/>
            <a:ext cx="75135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Campanhas emocionais que conectam com o público.</a:t>
            </a:r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815221" y="3534728"/>
            <a:ext cx="75135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endParaRPr lang="pt-BR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D9914-7E29-57AD-144C-CD96C6EDB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4D2D24F-8076-7D64-E5D9-23529CD4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76814CE-2D9C-D0B1-9CE8-19B968191A20}"/>
              </a:ext>
            </a:extLst>
          </p:cNvPr>
          <p:cNvSpPr/>
          <p:nvPr/>
        </p:nvSpPr>
        <p:spPr>
          <a:xfrm>
            <a:off x="628174" y="498634"/>
            <a:ext cx="7776686" cy="568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pt-BR" sz="35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📌</a:t>
            </a:r>
            <a:r>
              <a:rPr lang="pt-BR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Exemplos de Marketing na Prática</a:t>
            </a:r>
            <a:endParaRPr lang="pt-BR" sz="35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7926149-178A-F2CB-6301-D00D0B7D0140}"/>
              </a:ext>
            </a:extLst>
          </p:cNvPr>
          <p:cNvSpPr/>
          <p:nvPr/>
        </p:nvSpPr>
        <p:spPr>
          <a:xfrm>
            <a:off x="815221" y="3534728"/>
            <a:ext cx="75135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endParaRPr lang="pt-BR" sz="140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0B6DF497-67FF-C877-3379-7AFC783FDF31}"/>
              </a:ext>
            </a:extLst>
          </p:cNvPr>
          <p:cNvSpPr/>
          <p:nvPr/>
        </p:nvSpPr>
        <p:spPr>
          <a:xfrm>
            <a:off x="628174" y="1642229"/>
            <a:ext cx="7887652" cy="1049179"/>
          </a:xfrm>
          <a:prstGeom prst="roundRect">
            <a:avLst>
              <a:gd name="adj" fmla="val 718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A3E2E6B9-8D52-2FE3-BDCD-D11FA5BCCF95}"/>
              </a:ext>
            </a:extLst>
          </p:cNvPr>
          <p:cNvSpPr/>
          <p:nvPr/>
        </p:nvSpPr>
        <p:spPr>
          <a:xfrm>
            <a:off x="815221" y="1829276"/>
            <a:ext cx="224337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Apple</a:t>
            </a:r>
            <a:endParaRPr lang="pt-BR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DA586E5C-4B0D-D4E7-9ADB-2F7A05D7D16B}"/>
              </a:ext>
            </a:extLst>
          </p:cNvPr>
          <p:cNvSpPr/>
          <p:nvPr/>
        </p:nvSpPr>
        <p:spPr>
          <a:xfrm>
            <a:off x="815221" y="2217300"/>
            <a:ext cx="75135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Exclusividade e experiência diferenciada para fidelizar clientes.</a:t>
            </a:r>
            <a:endParaRPr lang="pt-BR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7CDA9E54-4E38-4EF7-B6D0-F9F751F3C6F8}"/>
              </a:ext>
            </a:extLst>
          </p:cNvPr>
          <p:cNvSpPr/>
          <p:nvPr/>
        </p:nvSpPr>
        <p:spPr>
          <a:xfrm>
            <a:off x="628174" y="3740408"/>
            <a:ext cx="7887652" cy="1049179"/>
          </a:xfrm>
          <a:prstGeom prst="roundRect">
            <a:avLst>
              <a:gd name="adj" fmla="val 718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5E8A4F9-4FFF-4F3A-3E23-C43ABAEBF4BD}"/>
              </a:ext>
            </a:extLst>
          </p:cNvPr>
          <p:cNvSpPr/>
          <p:nvPr/>
        </p:nvSpPr>
        <p:spPr>
          <a:xfrm>
            <a:off x="815221" y="3927456"/>
            <a:ext cx="224337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Nubank</a:t>
            </a:r>
            <a:endParaRPr lang="pt-BR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280EB62A-F5CF-F9F1-F1F0-C349552387C7}"/>
              </a:ext>
            </a:extLst>
          </p:cNvPr>
          <p:cNvSpPr/>
          <p:nvPr/>
        </p:nvSpPr>
        <p:spPr>
          <a:xfrm>
            <a:off x="815221" y="4315480"/>
            <a:ext cx="75135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Comunicação descontraída para criar proximidade com clientes jovens.</a:t>
            </a:r>
            <a:endParaRPr lang="pt-BR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DEB618D0-2940-F33A-89D2-EE072DDC273C}"/>
              </a:ext>
            </a:extLst>
          </p:cNvPr>
          <p:cNvSpPr/>
          <p:nvPr/>
        </p:nvSpPr>
        <p:spPr>
          <a:xfrm>
            <a:off x="628174" y="6113264"/>
            <a:ext cx="8379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🌎</a:t>
            </a: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Empresas famosas utilizam diferentes estratégias para conquistar clientes.</a:t>
            </a:r>
            <a:endParaRPr lang="pt-BR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E7A6B3D8-1A6C-2B19-E618-CC90F8D17564}"/>
              </a:ext>
            </a:extLst>
          </p:cNvPr>
          <p:cNvSpPr/>
          <p:nvPr/>
        </p:nvSpPr>
        <p:spPr>
          <a:xfrm>
            <a:off x="628174" y="6602135"/>
            <a:ext cx="7887652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📽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Documentário recomendado: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i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"O Dilema das Redes" (Netflix)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Mostra como redes sociais influenciam nossas escolhas de consumo.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04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093"/>
            <a:ext cx="13042820" cy="72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📌</a:t>
            </a:r>
            <a:r>
              <a:rPr lang="pt-BR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Diferença entre Marketing e Vendas</a:t>
            </a:r>
            <a:endParaRPr lang="pt-BR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3740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511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Marketing</a:t>
            </a:r>
            <a:endParaRPr lang="pt-BR" sz="2200"/>
          </a:p>
        </p:txBody>
      </p:sp>
      <p:sp>
        <p:nvSpPr>
          <p:cNvPr id="5" name="Text 2"/>
          <p:cNvSpPr/>
          <p:nvPr/>
        </p:nvSpPr>
        <p:spPr>
          <a:xfrm>
            <a:off x="1020604" y="404157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Gera desejo e fortalece a marca.</a:t>
            </a:r>
            <a:endParaRPr lang="pt-BR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03740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5511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Vendas</a:t>
            </a:r>
            <a:endParaRPr lang="pt-BR" sz="2200"/>
          </a:p>
        </p:txBody>
      </p:sp>
      <p:sp>
        <p:nvSpPr>
          <p:cNvPr id="8" name="Text 4"/>
          <p:cNvSpPr/>
          <p:nvPr/>
        </p:nvSpPr>
        <p:spPr>
          <a:xfrm>
            <a:off x="7542014" y="404157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Converte esse desejo em compra.</a:t>
            </a:r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793790" y="48864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🎯</a:t>
            </a:r>
            <a:r>
              <a:rPr lang="pt-BR" sz="17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sz="1750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Exemplo:</a:t>
            </a:r>
            <a:endParaRPr lang="pt-BR" sz="1750"/>
          </a:p>
        </p:txBody>
      </p:sp>
      <p:sp>
        <p:nvSpPr>
          <p:cNvPr id="10" name="Text 6"/>
          <p:cNvSpPr/>
          <p:nvPr/>
        </p:nvSpPr>
        <p:spPr>
          <a:xfrm>
            <a:off x="793790" y="55044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🔹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 hamburgueria posta um hambúrguer suculento no Instagram com uma promoção especial (</a:t>
            </a: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MARKETING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).</a:t>
            </a:r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793790" y="61225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🔹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 cliente vê a postagem, vai ao local e compra o hambúrguer (</a:t>
            </a: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VENDAS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).</a:t>
            </a:r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793790" y="67406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📽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Filme recomendado: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i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"A Rede Social" (Netflix)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Conta a história do Facebook e como ele mudou a comunicação digital.</a:t>
            </a:r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589" y="385960"/>
            <a:ext cx="7718822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pt-BR" sz="40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📌</a:t>
            </a:r>
            <a:r>
              <a:rPr lang="pt-BR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Principais Estratégias de Marketing</a:t>
            </a:r>
            <a:endParaRPr lang="pt-BR" sz="4000" dirty="0"/>
          </a:p>
        </p:txBody>
      </p:sp>
      <p:sp>
        <p:nvSpPr>
          <p:cNvPr id="4" name="Shape 1"/>
          <p:cNvSpPr/>
          <p:nvPr/>
        </p:nvSpPr>
        <p:spPr>
          <a:xfrm>
            <a:off x="712589" y="2194206"/>
            <a:ext cx="458033" cy="45803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49" y="2245954"/>
            <a:ext cx="305395" cy="381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74219" y="2207854"/>
            <a:ext cx="27695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Marketing Digital </a:t>
            </a:r>
            <a:r>
              <a:rPr lang="pt-BR" sz="20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💻📱</a:t>
            </a:r>
            <a:endParaRPr lang="pt-BR" sz="2000" dirty="0"/>
          </a:p>
        </p:txBody>
      </p:sp>
      <p:sp>
        <p:nvSpPr>
          <p:cNvPr id="7" name="Text 3"/>
          <p:cNvSpPr/>
          <p:nvPr/>
        </p:nvSpPr>
        <p:spPr>
          <a:xfrm>
            <a:off x="1374219" y="2866510"/>
            <a:ext cx="3095982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Uso de redes sociais, anúncios pagos e otimização para mecanismos de busca (SEO).</a:t>
            </a:r>
            <a:endParaRPr lang="pt-BR" dirty="0"/>
          </a:p>
        </p:txBody>
      </p:sp>
      <p:sp>
        <p:nvSpPr>
          <p:cNvPr id="8" name="Text 4"/>
          <p:cNvSpPr/>
          <p:nvPr/>
        </p:nvSpPr>
        <p:spPr>
          <a:xfrm>
            <a:off x="1374219" y="4320778"/>
            <a:ext cx="3095982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Exemplo: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 Nubank interage com clientes no Twitter de forma descontraída.</a:t>
            </a:r>
            <a:endParaRPr lang="pt-BR"/>
          </a:p>
        </p:txBody>
      </p:sp>
      <p:sp>
        <p:nvSpPr>
          <p:cNvPr id="9" name="Shape 5"/>
          <p:cNvSpPr/>
          <p:nvPr/>
        </p:nvSpPr>
        <p:spPr>
          <a:xfrm>
            <a:off x="4673798" y="2207852"/>
            <a:ext cx="458033" cy="45803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058" y="2245954"/>
            <a:ext cx="305395" cy="3817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35429" y="2207854"/>
            <a:ext cx="3095982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sz="20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Marketing de Relacionamento </a:t>
            </a:r>
            <a:r>
              <a:rPr lang="pt-BR" sz="2000" b="1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🤝</a:t>
            </a:r>
            <a:endParaRPr lang="pt-BR" sz="2000"/>
          </a:p>
        </p:txBody>
      </p:sp>
      <p:sp>
        <p:nvSpPr>
          <p:cNvPr id="12" name="Text 7"/>
          <p:cNvSpPr/>
          <p:nvPr/>
        </p:nvSpPr>
        <p:spPr>
          <a:xfrm>
            <a:off x="5335429" y="3184645"/>
            <a:ext cx="3095982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Criar conexão com os clientes para fidelizá-los.</a:t>
            </a:r>
            <a:endParaRPr lang="pt-BR"/>
          </a:p>
        </p:txBody>
      </p:sp>
      <p:sp>
        <p:nvSpPr>
          <p:cNvPr id="13" name="Text 8"/>
          <p:cNvSpPr/>
          <p:nvPr/>
        </p:nvSpPr>
        <p:spPr>
          <a:xfrm>
            <a:off x="5335429" y="4313158"/>
            <a:ext cx="3095982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Exemplo: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Starbucks tem um programa de recompensas para clientes frequentes.</a:t>
            </a:r>
            <a:endParaRPr lang="pt-BR"/>
          </a:p>
        </p:txBody>
      </p:sp>
      <p:sp>
        <p:nvSpPr>
          <p:cNvPr id="14" name="Shape 9"/>
          <p:cNvSpPr/>
          <p:nvPr/>
        </p:nvSpPr>
        <p:spPr>
          <a:xfrm>
            <a:off x="712589" y="5621413"/>
            <a:ext cx="458033" cy="45803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49" y="5673161"/>
            <a:ext cx="305395" cy="38171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374219" y="5635061"/>
            <a:ext cx="34548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sz="20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Marketing de Conteúdo </a:t>
            </a:r>
            <a:r>
              <a:rPr lang="pt-BR" sz="2000" b="1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🎥📝</a:t>
            </a:r>
            <a:endParaRPr lang="pt-BR" sz="2000"/>
          </a:p>
        </p:txBody>
      </p:sp>
      <p:sp>
        <p:nvSpPr>
          <p:cNvPr id="17" name="Text 11"/>
          <p:cNvSpPr/>
          <p:nvPr/>
        </p:nvSpPr>
        <p:spPr>
          <a:xfrm>
            <a:off x="1374219" y="6075354"/>
            <a:ext cx="7057192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Criar posts, vídeos e artigos que ajudam o público sem vender </a:t>
            </a:r>
          </a:p>
          <a:p>
            <a:pPr marL="0" indent="0" algn="just">
              <a:lnSpc>
                <a:spcPts val="2550"/>
              </a:lnSpc>
              <a:buNone/>
            </a:pP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diretamente.</a:t>
            </a:r>
            <a:endParaRPr lang="pt-BR" dirty="0"/>
          </a:p>
        </p:txBody>
      </p:sp>
      <p:sp>
        <p:nvSpPr>
          <p:cNvPr id="18" name="Text 12"/>
          <p:cNvSpPr/>
          <p:nvPr/>
        </p:nvSpPr>
        <p:spPr>
          <a:xfrm>
            <a:off x="1354307" y="6860285"/>
            <a:ext cx="7057192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pt-BR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Exemplo:</a:t>
            </a: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Netflix usa conteúdos no YouTube para engajar os fãs antes das estreias.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3050"/>
            <a:ext cx="13359072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pt-BR" sz="42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📌</a:t>
            </a:r>
            <a:r>
              <a:rPr lang="pt-BR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Técnicas de Vendas e Fidelização</a:t>
            </a:r>
            <a:endParaRPr lang="pt-BR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083" y="1710452"/>
            <a:ext cx="2165509" cy="123896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628" y="2294453"/>
            <a:ext cx="302419" cy="3780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1619" y="1925479"/>
            <a:ext cx="3479006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pt-BR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Atendimento personalizado</a:t>
            </a:r>
            <a:endParaRPr lang="pt-BR" sz="2100" dirty="0"/>
          </a:p>
        </p:txBody>
      </p:sp>
      <p:sp>
        <p:nvSpPr>
          <p:cNvPr id="6" name="Text 2"/>
          <p:cNvSpPr/>
          <p:nvPr/>
        </p:nvSpPr>
        <p:spPr>
          <a:xfrm>
            <a:off x="5331619" y="2390418"/>
            <a:ext cx="4398526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Clientes gostam de sentir que são valorizados</a:t>
            </a:r>
            <a:endParaRPr lang="pt-BR" dirty="0"/>
          </a:p>
        </p:txBody>
      </p:sp>
      <p:sp>
        <p:nvSpPr>
          <p:cNvPr id="7" name="Shape 3"/>
          <p:cNvSpPr/>
          <p:nvPr/>
        </p:nvSpPr>
        <p:spPr>
          <a:xfrm>
            <a:off x="5170289" y="2960965"/>
            <a:ext cx="8653701" cy="15240"/>
          </a:xfrm>
          <a:prstGeom prst="roundRect">
            <a:avLst>
              <a:gd name="adj" fmla="val 592735"/>
            </a:avLst>
          </a:prstGeom>
          <a:solidFill>
            <a:srgbClr val="BDB8DF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329" y="3003113"/>
            <a:ext cx="4331137" cy="123896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628" y="3433524"/>
            <a:ext cx="302419" cy="37802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4492" y="3218140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pt-BR" sz="21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Gatilhos mentais</a:t>
            </a:r>
            <a:endParaRPr lang="pt-BR" sz="2100"/>
          </a:p>
        </p:txBody>
      </p:sp>
      <p:sp>
        <p:nvSpPr>
          <p:cNvPr id="11" name="Text 5"/>
          <p:cNvSpPr/>
          <p:nvPr/>
        </p:nvSpPr>
        <p:spPr>
          <a:xfrm>
            <a:off x="6414492" y="3683079"/>
            <a:ext cx="3415189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Criar urgência ("Últimas unidades!")</a:t>
            </a:r>
            <a:endParaRPr lang="pt-BR"/>
          </a:p>
        </p:txBody>
      </p:sp>
      <p:sp>
        <p:nvSpPr>
          <p:cNvPr id="12" name="Shape 6"/>
          <p:cNvSpPr/>
          <p:nvPr/>
        </p:nvSpPr>
        <p:spPr>
          <a:xfrm>
            <a:off x="6253162" y="4253627"/>
            <a:ext cx="7570827" cy="15240"/>
          </a:xfrm>
          <a:prstGeom prst="roundRect">
            <a:avLst>
              <a:gd name="adj" fmla="val 592735"/>
            </a:avLst>
          </a:prstGeom>
          <a:solidFill>
            <a:srgbClr val="BDB8DF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55" y="4295775"/>
            <a:ext cx="6496764" cy="123896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2509" y="4726186"/>
            <a:ext cx="302419" cy="37802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7247" y="4510802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pt-BR" sz="21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Escuta ativa</a:t>
            </a:r>
            <a:endParaRPr lang="pt-BR" sz="2100"/>
          </a:p>
        </p:txBody>
      </p:sp>
      <p:sp>
        <p:nvSpPr>
          <p:cNvPr id="16" name="Text 8"/>
          <p:cNvSpPr/>
          <p:nvPr/>
        </p:nvSpPr>
        <p:spPr>
          <a:xfrm>
            <a:off x="7497247" y="4975741"/>
            <a:ext cx="3514487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Entender as necessidades do cliente</a:t>
            </a:r>
            <a:endParaRPr lang="pt-BR"/>
          </a:p>
        </p:txBody>
      </p:sp>
      <p:sp>
        <p:nvSpPr>
          <p:cNvPr id="17" name="Text 9"/>
          <p:cNvSpPr/>
          <p:nvPr/>
        </p:nvSpPr>
        <p:spPr>
          <a:xfrm>
            <a:off x="752713" y="5776674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💰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Como vender mais e manter clientes fiéis?</a:t>
            </a:r>
            <a:endParaRPr lang="pt-BR"/>
          </a:p>
        </p:txBody>
      </p:sp>
      <p:sp>
        <p:nvSpPr>
          <p:cNvPr id="18" name="Text 10"/>
          <p:cNvSpPr/>
          <p:nvPr/>
        </p:nvSpPr>
        <p:spPr>
          <a:xfrm>
            <a:off x="752713" y="6362581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🎯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Exemplo real: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 </a:t>
            </a: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iFood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usa </a:t>
            </a: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cupons de desconto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atrair novos clientes e fazer com que eles voltem a comprar.</a:t>
            </a:r>
            <a:endParaRPr lang="pt-BR"/>
          </a:p>
        </p:txBody>
      </p:sp>
      <p:sp>
        <p:nvSpPr>
          <p:cNvPr id="19" name="Text 11"/>
          <p:cNvSpPr/>
          <p:nvPr/>
        </p:nvSpPr>
        <p:spPr>
          <a:xfrm>
            <a:off x="752713" y="6948488"/>
            <a:ext cx="1312497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📽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Documentário recomendado: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i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"Fyre Festival: O Grande Evento Que Nunca Aconteceu" (Netflix)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Explica como o marketing pode ser poderoso, mas também perigoso sem planejamento.</a:t>
            </a:r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34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325" y="3033117"/>
            <a:ext cx="1323975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pt-BR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📌</a:t>
            </a:r>
            <a:r>
              <a:rPr lang="pt-BR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Dinâmica: Criando um Plano de Marketing</a:t>
            </a:r>
            <a:endParaRPr lang="pt-BR" sz="3900" dirty="0"/>
          </a:p>
        </p:txBody>
      </p:sp>
      <p:sp>
        <p:nvSpPr>
          <p:cNvPr id="4" name="Shape 1"/>
          <p:cNvSpPr/>
          <p:nvPr/>
        </p:nvSpPr>
        <p:spPr>
          <a:xfrm>
            <a:off x="695325" y="4861322"/>
            <a:ext cx="3086338" cy="198596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95325" y="5357932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95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Passo 1</a:t>
            </a:r>
            <a:endParaRPr lang="pt-BR" sz="1950"/>
          </a:p>
        </p:txBody>
      </p:sp>
      <p:sp>
        <p:nvSpPr>
          <p:cNvPr id="6" name="Text 3"/>
          <p:cNvSpPr/>
          <p:nvPr/>
        </p:nvSpPr>
        <p:spPr>
          <a:xfrm>
            <a:off x="695325" y="5787509"/>
            <a:ext cx="3086338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Formem grupos de 4 ou 5 pessoas.</a:t>
            </a:r>
            <a:endParaRPr lang="pt-BR" dirty="0"/>
          </a:p>
        </p:txBody>
      </p:sp>
      <p:sp>
        <p:nvSpPr>
          <p:cNvPr id="7" name="Shape 4"/>
          <p:cNvSpPr/>
          <p:nvPr/>
        </p:nvSpPr>
        <p:spPr>
          <a:xfrm>
            <a:off x="4079677" y="4563308"/>
            <a:ext cx="3086457" cy="198596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4079677" y="5059918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95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Passo 2</a:t>
            </a:r>
            <a:endParaRPr lang="pt-BR" sz="1950"/>
          </a:p>
        </p:txBody>
      </p:sp>
      <p:sp>
        <p:nvSpPr>
          <p:cNvPr id="9" name="Text 6"/>
          <p:cNvSpPr/>
          <p:nvPr/>
        </p:nvSpPr>
        <p:spPr>
          <a:xfrm>
            <a:off x="4079677" y="5489496"/>
            <a:ext cx="3086457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Escolham um tipo de empresa (loja de roupas, cafeteria, hamburgueria, etc.).</a:t>
            </a:r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464147" y="4265295"/>
            <a:ext cx="3086457" cy="198596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7464147" y="4761905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95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Passo 3</a:t>
            </a:r>
            <a:endParaRPr lang="pt-BR" sz="1950"/>
          </a:p>
        </p:txBody>
      </p:sp>
      <p:sp>
        <p:nvSpPr>
          <p:cNvPr id="12" name="Text 9"/>
          <p:cNvSpPr/>
          <p:nvPr/>
        </p:nvSpPr>
        <p:spPr>
          <a:xfrm>
            <a:off x="7464147" y="5191482"/>
            <a:ext cx="308645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Criem um mini plano de marketing:</a:t>
            </a:r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7464147" y="5628561"/>
            <a:ext cx="308645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Quem é o público-alvo?</a:t>
            </a:r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7464147" y="6065639"/>
            <a:ext cx="308645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Quais redes sociais serão usadas?</a:t>
            </a:r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7464147" y="6820614"/>
            <a:ext cx="308645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Como fidelizar os clientes?</a:t>
            </a:r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10848618" y="3967282"/>
            <a:ext cx="3086457" cy="198596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11230762" y="4463891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Passo 4</a:t>
            </a:r>
            <a:endParaRPr lang="pt-BR" sz="1950" dirty="0"/>
          </a:p>
        </p:txBody>
      </p:sp>
      <p:sp>
        <p:nvSpPr>
          <p:cNvPr id="18" name="Text 15"/>
          <p:cNvSpPr/>
          <p:nvPr/>
        </p:nvSpPr>
        <p:spPr>
          <a:xfrm>
            <a:off x="11230762" y="4893469"/>
            <a:ext cx="308645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Cada grupo apresenta seu plano para a turma.</a:t>
            </a:r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695325" y="7361992"/>
            <a:ext cx="1323975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📢</a:t>
            </a:r>
            <a:r>
              <a:rPr lang="pt-BR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Agora é com vocês! Vamos criar um plano de marketing para um negócio fictício.</a:t>
            </a:r>
            <a:endParaRPr lang="pt-BR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840</Words>
  <Application>Microsoft Macintosh PowerPoint</Application>
  <PresentationFormat>Personalizar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Arimo</vt:lpstr>
      <vt:lpstr>Arial</vt:lpstr>
      <vt:lpstr>Arimo Bold</vt:lpstr>
      <vt:lpstr>Outfit Extra Bold</vt:lpstr>
      <vt:lpstr>Arimo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Fernando Fonseca</cp:lastModifiedBy>
  <cp:revision>3</cp:revision>
  <dcterms:created xsi:type="dcterms:W3CDTF">2025-03-24T13:14:58Z</dcterms:created>
  <dcterms:modified xsi:type="dcterms:W3CDTF">2025-03-24T13:30:47Z</dcterms:modified>
</cp:coreProperties>
</file>